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7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58" r:id="rId5"/>
    <p:sldId id="261" r:id="rId6"/>
    <p:sldId id="263" r:id="rId7"/>
    <p:sldId id="260" r:id="rId8"/>
    <p:sldId id="262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8D891-11DA-45B1-9CB7-4385711A6824}" type="datetimeFigureOut">
              <a:rPr lang="pl-PL" smtClean="0"/>
              <a:t>2017-12-18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15F44-56AC-47E6-970B-2AACDEF615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328895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737CB-A659-4298-9070-218CB23CE6AF}" type="datetimeFigureOut">
              <a:rPr lang="pl-PL" smtClean="0"/>
              <a:t>2017-12-18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4D21B-1EFE-451B-9B06-6006047C1D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356428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191C-E84E-45B4-AED6-A8C81D0F48F7}" type="datetime1">
              <a:rPr lang="en-US" smtClean="0"/>
              <a:t>12/18/2017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MIĘDZYNARODOWE PARTNERSTWO STRATEGICZNE W EDUKACJI TEKSTYLNO- ODZIEZOWEJ-EDTEX (International Strategic Partnership in Textile Education)</a:t>
            </a:r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1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4392-D181-4476-B61F-7F17B334F8A4}" type="datetime1">
              <a:rPr lang="en-US" smtClean="0"/>
              <a:t>12/18/2017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MIĘDZYNARODOWE PARTNERSTWO STRATEGICZNE W EDUKACJI TEKSTYLNO- ODZIEZOWEJ-EDTEX (International Strategic Partnership in Textile Education)</a:t>
            </a:r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307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97D4-7136-4C7B-B04F-8DDDD747761B}" type="datetime1">
              <a:rPr lang="en-US" smtClean="0"/>
              <a:t>12/18/2017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MIĘDZYNARODOWE PARTNERSTWO STRATEGICZNE W EDUKACJI TEKSTYLNO- ODZIEZOWEJ-EDTEX (International Strategic Partnership in Textile Education)</a:t>
            </a:r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3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5620-13B1-4912-A07A-73E3810D1BFF}" type="datetime1">
              <a:rPr lang="en-US" smtClean="0"/>
              <a:t>12/18/2017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MIĘDZYNARODOWE PARTNERSTWO STRATEGICZNE W EDUKACJI TEKSTYLNO- ODZIEZOWEJ-EDTEX (International Strategic Partnership in Textile Education)</a:t>
            </a:r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6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46B6-0984-4E75-A323-924800EEF165}" type="datetime1">
              <a:rPr lang="en-US" smtClean="0"/>
              <a:t>12/18/2017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MIĘDZYNARODOWE PARTNERSTWO STRATEGICZNE W EDUKACJI TEKSTYLNO- ODZIEZOWEJ-EDTEX (International Strategic Partnership in Textile Education)</a:t>
            </a:r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8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53E6-D214-44E4-B28B-345B634AA787}" type="datetime1">
              <a:rPr lang="en-US" smtClean="0"/>
              <a:t>12/18/2017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MIĘDZYNARODOWE PARTNERSTWO STRATEGICZNE W EDUKACJI TEKSTYLNO- ODZIEZOWEJ-EDTEX (International Strategic Partnership in Textile Education)</a:t>
            </a:r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89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7029-33CC-4599-A2B5-33D405328BDC}" type="datetime1">
              <a:rPr lang="en-US" smtClean="0"/>
              <a:t>12/18/2017</a:t>
            </a:fld>
            <a:endParaRPr lang="en-US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MIĘDZYNARODOWE PARTNERSTWO STRATEGICZNE W EDUKACJI TEKSTYLNO- ODZIEZOWEJ-EDTEX (International Strategic Partnership in Textile Education)</a:t>
            </a:r>
            <a:endParaRPr lang="en-US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04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5A8C-BC4E-4A69-B242-A75E346978CD}" type="datetime1">
              <a:rPr lang="en-US" smtClean="0"/>
              <a:t>12/18/2017</a:t>
            </a:fld>
            <a:endParaRPr lang="en-US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MIĘDZYNARODOWE PARTNERSTWO STRATEGICZNE W EDUKACJI TEKSTYLNO- ODZIEZOWEJ-EDTEX (International Strategic Partnership in Textile Education)</a:t>
            </a:r>
            <a:endParaRPr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49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921F-71D7-4F3F-824E-B37F73CC053C}" type="datetime1">
              <a:rPr lang="en-US" smtClean="0"/>
              <a:t>12/18/2017</a:t>
            </a:fld>
            <a:endParaRPr lang="en-US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MIĘDZYNARODOWE PARTNERSTWO STRATEGICZNE W EDUKACJI TEKSTYLNO- ODZIEZOWEJ-EDTEX (International Strategic Partnership in Textile Education)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8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6323-EC17-401F-99B8-B4EA1382A23F}" type="datetime1">
              <a:rPr lang="en-US" smtClean="0"/>
              <a:t>12/18/2017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MIĘDZYNARODOWE PARTNERSTWO STRATEGICZNE W EDUKACJI TEKSTYLNO- ODZIEZOWEJ-EDTEX (International Strategic Partnership in Textile Education)</a:t>
            </a:r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374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BFDE5-E2E7-49FD-8760-F3CA7B852CD0}" type="datetime1">
              <a:rPr lang="en-US" smtClean="0"/>
              <a:t>12/18/2017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MIĘDZYNARODOWE PARTNERSTWO STRATEGICZNE W EDUKACJI TEKSTYLNO- ODZIEZOWEJ-EDTEX (International Strategic Partnership in Textile Education)</a:t>
            </a:r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0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40534-18E3-468E-88EC-C4EE814F69F6}" type="datetime1">
              <a:rPr lang="en-US" smtClean="0"/>
              <a:t>12/18/2017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MIĘDZYNARODOWE PARTNERSTWO STRATEGICZNE W EDUKACJI TEKSTYLNO- ODZIEZOWEJ-EDTEX (International Strategic Partnership in Textile Education)</a:t>
            </a:r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4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54955" y="3161655"/>
            <a:ext cx="8825658" cy="272770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pl-PL" sz="3000" b="1" dirty="0">
                <a:solidFill>
                  <a:srgbClr val="333333"/>
                </a:solidFill>
                <a:latin typeface="arial" panose="020B0604020202020204" pitchFamily="34" charset="0"/>
              </a:rPr>
              <a:t>MIĘDZYNARODOWE PARTNERSTWO STRATEGICZNE W EDUKACJI </a:t>
            </a:r>
            <a:r>
              <a:rPr lang="pl-PL" sz="30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TEKSTYLNO- </a:t>
            </a:r>
            <a:r>
              <a:rPr lang="pl-PL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ODZIEŻOWEJ-EDTEX</a:t>
            </a:r>
            <a:endParaRPr lang="pl-PL" sz="3000" b="1" dirty="0" smtClean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30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pl-PL" sz="3000" b="1" dirty="0">
                <a:solidFill>
                  <a:srgbClr val="333333"/>
                </a:solidFill>
                <a:latin typeface="arial" panose="020B0604020202020204" pitchFamily="34" charset="0"/>
              </a:rPr>
              <a:t>(International Strategic </a:t>
            </a:r>
            <a:r>
              <a:rPr lang="pl-PL" sz="3000" b="1" dirty="0" err="1">
                <a:solidFill>
                  <a:srgbClr val="333333"/>
                </a:solidFill>
                <a:latin typeface="arial" panose="020B0604020202020204" pitchFamily="34" charset="0"/>
              </a:rPr>
              <a:t>Partnership</a:t>
            </a:r>
            <a:r>
              <a:rPr lang="pl-PL" sz="3000" b="1" dirty="0">
                <a:solidFill>
                  <a:srgbClr val="333333"/>
                </a:solidFill>
                <a:latin typeface="arial" panose="020B0604020202020204" pitchFamily="34" charset="0"/>
              </a:rPr>
              <a:t> in </a:t>
            </a:r>
            <a:r>
              <a:rPr lang="pl-PL" sz="3000" b="1" dirty="0" err="1">
                <a:solidFill>
                  <a:srgbClr val="333333"/>
                </a:solidFill>
                <a:latin typeface="arial" panose="020B0604020202020204" pitchFamily="34" charset="0"/>
              </a:rPr>
              <a:t>Textile</a:t>
            </a:r>
            <a:r>
              <a:rPr lang="pl-PL" sz="3000" b="1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pl-PL" sz="3000" b="1" dirty="0" err="1">
                <a:solidFill>
                  <a:srgbClr val="333333"/>
                </a:solidFill>
                <a:latin typeface="arial" panose="020B0604020202020204" pitchFamily="34" charset="0"/>
              </a:rPr>
              <a:t>Education</a:t>
            </a:r>
            <a:r>
              <a:rPr lang="pl-PL" b="1" dirty="0">
                <a:solidFill>
                  <a:srgbClr val="333333"/>
                </a:solidFill>
                <a:latin typeface="arial" panose="020B0604020202020204" pitchFamily="34" charset="0"/>
              </a:rPr>
              <a:t>)</a:t>
            </a:r>
            <a:endParaRPr lang="pl-PL" dirty="0"/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443" y="4568368"/>
            <a:ext cx="3311557" cy="2289632"/>
          </a:xfrm>
          <a:prstGeom prst="rect">
            <a:avLst/>
          </a:prstGeom>
        </p:spPr>
      </p:pic>
      <p:pic>
        <p:nvPicPr>
          <p:cNvPr id="5" name="Picture 7" descr="C:\Users\A\Downloads\logo ckziu krzyw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2997" y="63958"/>
            <a:ext cx="2681206" cy="2752870"/>
          </a:xfrm>
          <a:prstGeom prst="rect">
            <a:avLst/>
          </a:prstGeom>
          <a:noFill/>
        </p:spPr>
      </p:pic>
      <p:pic>
        <p:nvPicPr>
          <p:cNvPr id="6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64" y="6003817"/>
            <a:ext cx="2644147" cy="755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00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053166" y="5742814"/>
            <a:ext cx="6586779" cy="978662"/>
          </a:xfrm>
        </p:spPr>
        <p:txBody>
          <a:bodyPr/>
          <a:lstStyle/>
          <a:p>
            <a:r>
              <a:rPr lang="en-US" dirty="0" smtClean="0"/>
              <a:t>MIĘDZYNARODOWE PARTNERSTWO STRATEGICZNE W EDUKACJI TEKSTYLNO- ODZIEZOWEJ-EDTEX </a:t>
            </a:r>
            <a:endParaRPr lang="pl-PL" dirty="0" smtClean="0"/>
          </a:p>
          <a:p>
            <a:r>
              <a:rPr lang="en-US" dirty="0" smtClean="0"/>
              <a:t>(International Strategic Partnership in Textile Education)</a:t>
            </a:r>
            <a:endParaRPr lang="en-US" dirty="0"/>
          </a:p>
        </p:txBody>
      </p:sp>
      <p:pic>
        <p:nvPicPr>
          <p:cNvPr id="5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373" y="5489315"/>
            <a:ext cx="1506498" cy="1041603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54" y="5742813"/>
            <a:ext cx="2760312" cy="78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7" descr="C:\Users\A\Downloads\logo ckziu krzyw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24090" y="154983"/>
            <a:ext cx="1132113" cy="1162373"/>
          </a:xfrm>
          <a:prstGeom prst="rect">
            <a:avLst/>
          </a:prstGeom>
          <a:noFill/>
        </p:spPr>
      </p:pic>
      <p:sp>
        <p:nvSpPr>
          <p:cNvPr id="9" name="Prostokąt 8"/>
          <p:cNvSpPr/>
          <p:nvPr/>
        </p:nvSpPr>
        <p:spPr>
          <a:xfrm>
            <a:off x="743919" y="387459"/>
            <a:ext cx="998017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dirty="0">
                <a:solidFill>
                  <a:srgbClr val="333333"/>
                </a:solidFill>
                <a:latin typeface="arial" panose="020B0604020202020204" pitchFamily="34" charset="0"/>
              </a:rPr>
              <a:t>Główne założenie projektu</a:t>
            </a:r>
            <a:r>
              <a:rPr lang="pl-PL" sz="40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:</a:t>
            </a:r>
          </a:p>
          <a:p>
            <a:endParaRPr lang="pl-PL" sz="3200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rgbClr val="333333"/>
                </a:solidFill>
                <a:latin typeface="arial" panose="020B0604020202020204" pitchFamily="34" charset="0"/>
              </a:rPr>
              <a:t>Zapewnienie wykwalifikowanych pracowników dla zrestrukturyzowanego przemysłu </a:t>
            </a:r>
            <a:r>
              <a:rPr lang="pl-PL" sz="2800" dirty="0" smtClean="0">
                <a:solidFill>
                  <a:srgbClr val="333333"/>
                </a:solidFill>
                <a:latin typeface="arial" panose="020B0604020202020204" pitchFamily="34" charset="0"/>
              </a:rPr>
              <a:t>tekstylnego;</a:t>
            </a:r>
          </a:p>
          <a:p>
            <a:endParaRPr lang="pl-PL" sz="2800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rgbClr val="333333"/>
                </a:solidFill>
                <a:latin typeface="arial" panose="020B0604020202020204" pitchFamily="34" charset="0"/>
              </a:rPr>
              <a:t>Równowaga pomiędzy oczekiwaniami pracodawców,  a programami   szkół </a:t>
            </a:r>
            <a:r>
              <a:rPr lang="pl-PL" sz="2800" dirty="0" smtClean="0">
                <a:solidFill>
                  <a:srgbClr val="333333"/>
                </a:solidFill>
                <a:latin typeface="arial" panose="020B0604020202020204" pitchFamily="34" charset="0"/>
              </a:rPr>
              <a:t>odzieżowych i wyspecjalizowanych  jednostek szkolenia </a:t>
            </a:r>
            <a:r>
              <a:rPr lang="pl-PL" sz="2800" dirty="0">
                <a:solidFill>
                  <a:srgbClr val="333333"/>
                </a:solidFill>
                <a:latin typeface="arial" panose="020B0604020202020204" pitchFamily="34" charset="0"/>
              </a:rPr>
              <a:t>zawodowego </a:t>
            </a:r>
            <a:r>
              <a:rPr lang="pl-PL" sz="2800" dirty="0" smtClean="0">
                <a:solidFill>
                  <a:srgbClr val="333333"/>
                </a:solidFill>
                <a:latin typeface="arial" panose="020B0604020202020204" pitchFamily="34" charset="0"/>
              </a:rPr>
              <a:t>przygotowującymi </a:t>
            </a:r>
            <a:r>
              <a:rPr lang="pl-PL" sz="2800" dirty="0">
                <a:solidFill>
                  <a:srgbClr val="333333"/>
                </a:solidFill>
                <a:latin typeface="arial" panose="020B0604020202020204" pitchFamily="34" charset="0"/>
              </a:rPr>
              <a:t>pracowników do wejścia na rynek </a:t>
            </a:r>
            <a:r>
              <a:rPr lang="pl-PL" sz="2800" dirty="0" smtClean="0">
                <a:solidFill>
                  <a:srgbClr val="333333"/>
                </a:solidFill>
                <a:latin typeface="arial" panose="020B0604020202020204" pitchFamily="34" charset="0"/>
              </a:rPr>
              <a:t>pracy;</a:t>
            </a:r>
          </a:p>
          <a:p>
            <a:endParaRPr lang="pl-PL" sz="2800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rgbClr val="333333"/>
                </a:solidFill>
                <a:latin typeface="arial" panose="020B0604020202020204" pitchFamily="34" charset="0"/>
              </a:rPr>
              <a:t>Wspieranie szans zawodowych i mobilności </a:t>
            </a:r>
            <a:r>
              <a:rPr lang="pl-PL" sz="2800" dirty="0" smtClean="0">
                <a:solidFill>
                  <a:srgbClr val="333333"/>
                </a:solidFill>
                <a:latin typeface="arial" panose="020B0604020202020204" pitchFamily="34" charset="0"/>
              </a:rPr>
              <a:t>absolwentów.</a:t>
            </a:r>
            <a:endParaRPr lang="pl-PL" sz="2800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38788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053166" y="5742814"/>
            <a:ext cx="6586779" cy="978662"/>
          </a:xfrm>
        </p:spPr>
        <p:txBody>
          <a:bodyPr/>
          <a:lstStyle/>
          <a:p>
            <a:r>
              <a:rPr lang="en-US" dirty="0" smtClean="0"/>
              <a:t>MIĘDZYNARODOWE PARTNERSTWO STRATEGICZNE W EDUKACJI TEKSTYLNO- ODZIEZOWEJ-EDTEX </a:t>
            </a:r>
            <a:endParaRPr lang="pl-PL" dirty="0" smtClean="0"/>
          </a:p>
          <a:p>
            <a:r>
              <a:rPr lang="en-US" dirty="0" smtClean="0"/>
              <a:t>(International Strategic Partnership in Textile Education)</a:t>
            </a:r>
            <a:endParaRPr lang="en-US" dirty="0"/>
          </a:p>
        </p:txBody>
      </p:sp>
      <p:pic>
        <p:nvPicPr>
          <p:cNvPr id="5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373" y="5489315"/>
            <a:ext cx="1506498" cy="1041603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54" y="5742813"/>
            <a:ext cx="2760312" cy="78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7" descr="C:\Users\A\Downloads\logo ckziu krzyw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24090" y="154983"/>
            <a:ext cx="1132113" cy="1162373"/>
          </a:xfrm>
          <a:prstGeom prst="rect">
            <a:avLst/>
          </a:prstGeom>
          <a:noFill/>
        </p:spPr>
      </p:pic>
      <p:sp>
        <p:nvSpPr>
          <p:cNvPr id="2" name="Prostokąt 1"/>
          <p:cNvSpPr/>
          <p:nvPr/>
        </p:nvSpPr>
        <p:spPr>
          <a:xfrm>
            <a:off x="449451" y="154983"/>
            <a:ext cx="1101929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dirty="0">
                <a:solidFill>
                  <a:srgbClr val="333333"/>
                </a:solidFill>
                <a:latin typeface="arial" panose="020B0604020202020204" pitchFamily="34" charset="0"/>
              </a:rPr>
              <a:t>Rezultaty projektu </a:t>
            </a:r>
            <a:r>
              <a:rPr lang="pl-PL" sz="40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:</a:t>
            </a:r>
            <a:endParaRPr lang="pl-PL" sz="4000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rgbClr val="333333"/>
                </a:solidFill>
                <a:latin typeface="arial" panose="020B0604020202020204" pitchFamily="34" charset="0"/>
              </a:rPr>
              <a:t>Analiza krajowych ram kwalifikacji i bieżącej sytuacji w przemyśle włókienniczym i odzieżowym w Czechach, Polsce, Hiszpanii, Portugalii pod kątem wytycznych do przygotowania umowy </a:t>
            </a:r>
            <a:r>
              <a:rPr lang="pl-PL" sz="2800" dirty="0" smtClean="0">
                <a:solidFill>
                  <a:srgbClr val="333333"/>
                </a:solidFill>
                <a:latin typeface="arial" panose="020B0604020202020204" pitchFamily="34" charset="0"/>
              </a:rPr>
              <a:t>wielostronnej;</a:t>
            </a:r>
            <a:endParaRPr lang="pl-PL" sz="2800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rgbClr val="333333"/>
                </a:solidFill>
                <a:latin typeface="arial" panose="020B0604020202020204" pitchFamily="34" charset="0"/>
              </a:rPr>
              <a:t>Studium porównawcze programów edukacyjnych szkół </a:t>
            </a:r>
            <a:r>
              <a:rPr lang="pl-PL" sz="2800" dirty="0" smtClean="0">
                <a:solidFill>
                  <a:srgbClr val="333333"/>
                </a:solidFill>
                <a:latin typeface="arial" panose="020B0604020202020204" pitchFamily="34" charset="0"/>
              </a:rPr>
              <a:t>partnerskich;</a:t>
            </a:r>
            <a:endParaRPr lang="pl-PL" sz="2800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rgbClr val="333333"/>
                </a:solidFill>
                <a:latin typeface="arial" panose="020B0604020202020204" pitchFamily="34" charset="0"/>
              </a:rPr>
              <a:t>Stworzenie efektów uczenia wspierających przyszłą mobilność między szkołami i partnerami w oparciu o założenia </a:t>
            </a:r>
            <a:r>
              <a:rPr lang="pl-PL" sz="2800" dirty="0" smtClean="0">
                <a:solidFill>
                  <a:srgbClr val="333333"/>
                </a:solidFill>
                <a:latin typeface="arial" panose="020B0604020202020204" pitchFamily="34" charset="0"/>
              </a:rPr>
              <a:t>ECVET;</a:t>
            </a:r>
            <a:endParaRPr lang="pl-PL" sz="2800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rgbClr val="333333"/>
                </a:solidFill>
                <a:latin typeface="arial" panose="020B0604020202020204" pitchFamily="34" charset="0"/>
              </a:rPr>
              <a:t>Umowa wielostronna pomiędzy partnerami projektu dotycząca wspierania partnerstwa strategicznego między stronami projektu </a:t>
            </a:r>
            <a:r>
              <a:rPr lang="pl-PL" sz="2800" dirty="0" smtClean="0">
                <a:solidFill>
                  <a:srgbClr val="333333"/>
                </a:solidFill>
                <a:latin typeface="arial" panose="020B0604020202020204" pitchFamily="34" charset="0"/>
              </a:rPr>
              <a:t>branży odzieżowo-tekstylnej.</a:t>
            </a:r>
            <a:endParaRPr lang="pl-PL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56997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053166" y="5742814"/>
            <a:ext cx="6586779" cy="978662"/>
          </a:xfrm>
        </p:spPr>
        <p:txBody>
          <a:bodyPr/>
          <a:lstStyle/>
          <a:p>
            <a:r>
              <a:rPr lang="en-US" dirty="0" smtClean="0"/>
              <a:t>MIĘDZYNARODOWE PARTNERSTWO STRATEGICZNE W EDUKACJI TEKSTYLNO- ODZIEZOWEJ-EDTEX </a:t>
            </a:r>
            <a:endParaRPr lang="pl-PL" dirty="0" smtClean="0"/>
          </a:p>
          <a:p>
            <a:r>
              <a:rPr lang="en-US" dirty="0" smtClean="0"/>
              <a:t>(International Strategic Partnership in Textile Education)</a:t>
            </a:r>
            <a:endParaRPr lang="en-US" dirty="0"/>
          </a:p>
        </p:txBody>
      </p:sp>
      <p:pic>
        <p:nvPicPr>
          <p:cNvPr id="5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373" y="5489315"/>
            <a:ext cx="1506498" cy="1041603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54" y="5742813"/>
            <a:ext cx="2760312" cy="78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7" descr="C:\Users\A\Downloads\logo ckziu krzyw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24090" y="154983"/>
            <a:ext cx="1132113" cy="1162373"/>
          </a:xfrm>
          <a:prstGeom prst="rect">
            <a:avLst/>
          </a:prstGeom>
          <a:noFill/>
        </p:spPr>
      </p:pic>
      <p:sp>
        <p:nvSpPr>
          <p:cNvPr id="2" name="Prostokąt 1"/>
          <p:cNvSpPr/>
          <p:nvPr/>
        </p:nvSpPr>
        <p:spPr>
          <a:xfrm>
            <a:off x="604435" y="154983"/>
            <a:ext cx="75203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dirty="0">
                <a:solidFill>
                  <a:srgbClr val="333333"/>
                </a:solidFill>
                <a:latin typeface="arial" panose="020B0604020202020204" pitchFamily="34" charset="0"/>
              </a:rPr>
              <a:t>Partnerzy</a:t>
            </a:r>
            <a:r>
              <a:rPr lang="pl-PL" sz="3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pl-PL" sz="36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projektu: </a:t>
            </a:r>
            <a:endParaRPr lang="pl-PL" b="1" dirty="0"/>
          </a:p>
        </p:txBody>
      </p:sp>
      <p:sp>
        <p:nvSpPr>
          <p:cNvPr id="3" name="Prostokąt 2"/>
          <p:cNvSpPr/>
          <p:nvPr/>
        </p:nvSpPr>
        <p:spPr>
          <a:xfrm>
            <a:off x="604435" y="1054813"/>
            <a:ext cx="10290873" cy="5019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ATOK -</a:t>
            </a:r>
            <a:r>
              <a:rPr lang="pl-PL" sz="2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solidFill>
                  <a:srgbClr val="333333"/>
                </a:solidFill>
                <a:latin typeface="arial" panose="020B0604020202020204" pitchFamily="34" charset="0"/>
              </a:rPr>
              <a:t>(Czechy)</a:t>
            </a:r>
            <a:r>
              <a:rPr lang="pl-PL" sz="20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koordynator projektu ;</a:t>
            </a:r>
            <a:r>
              <a:rPr lang="pl-PL" sz="200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czeskie </a:t>
            </a:r>
            <a:r>
              <a:rPr lang="pl-PL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stowarzyszenie przemysłu tekstylnego, odzieżowego i skórzanego, największe stowarzyszenie skupiające przedsiębiorców z tej branży, rzecznik przedsiębiorców w dialogu z opinią publiczną, organizacjami rządowymi i partnerami zagranicznymi, platforma dialogu i nawiązywania kontaktów biznesowych, centrum gromadzenia i przetwarzania danych </a:t>
            </a:r>
            <a:r>
              <a:rPr lang="pl-PL" sz="2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statystycznych.</a:t>
            </a:r>
            <a:endParaRPr lang="pl-PL" sz="2000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20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TZU</a:t>
            </a:r>
            <a:r>
              <a:rPr lang="pl-PL" sz="2800" dirty="0">
                <a:solidFill>
                  <a:srgbClr val="333333"/>
                </a:solidFill>
                <a:latin typeface="arial" panose="020B0604020202020204" pitchFamily="34" charset="0"/>
              </a:rPr>
              <a:t> - </a:t>
            </a:r>
            <a:r>
              <a:rPr lang="pl-PL" sz="2000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Textile</a:t>
            </a:r>
            <a:r>
              <a:rPr lang="pl-PL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pl-PL" sz="2000" dirty="0" err="1">
                <a:solidFill>
                  <a:srgbClr val="333333"/>
                </a:solidFill>
                <a:latin typeface="arial" panose="020B0604020202020204" pitchFamily="34" charset="0"/>
              </a:rPr>
              <a:t>Testing</a:t>
            </a:r>
            <a:r>
              <a:rPr lang="pl-PL" sz="2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pl-PL" sz="2000" dirty="0" err="1">
                <a:solidFill>
                  <a:srgbClr val="333333"/>
                </a:solidFill>
                <a:latin typeface="arial" panose="020B0604020202020204" pitchFamily="34" charset="0"/>
              </a:rPr>
              <a:t>Institute</a:t>
            </a:r>
            <a:r>
              <a:rPr lang="pl-PL" sz="2000" dirty="0">
                <a:solidFill>
                  <a:srgbClr val="333333"/>
                </a:solidFill>
                <a:latin typeface="arial" panose="020B0604020202020204" pitchFamily="34" charset="0"/>
              </a:rPr>
              <a:t> (Czechy</a:t>
            </a:r>
            <a:r>
              <a:rPr lang="pl-PL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)</a:t>
            </a:r>
            <a:r>
              <a:rPr lang="pl-PL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lider w branży testowania i nadawania certyfikatów, olbrzymie laboratorium oferujące setki testów dla wszystkich wyrobów przemysłu tekstylnego, w tym testy na obecność substancji toksycznych, testy na „niepalność” materiałów i inne</a:t>
            </a:r>
            <a:r>
              <a:rPr lang="pl-PL" sz="2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2000" dirty="0">
              <a:solidFill>
                <a:srgbClr val="333333"/>
              </a:solidFill>
              <a:latin typeface="Open Sans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000" b="1" dirty="0">
                <a:solidFill>
                  <a:srgbClr val="333333"/>
                </a:solidFill>
                <a:latin typeface="arial" panose="020B0604020202020204" pitchFamily="34" charset="0"/>
              </a:rPr>
              <a:t>ATP </a:t>
            </a:r>
            <a:r>
              <a:rPr lang="pl-PL" sz="2000" dirty="0">
                <a:solidFill>
                  <a:srgbClr val="333333"/>
                </a:solidFill>
                <a:latin typeface="arial" panose="020B0604020202020204" pitchFamily="34" charset="0"/>
              </a:rPr>
              <a:t>- ASSOCIACAO TEXTIL E VESTUARIO DE PORTUGAL (Portugalia</a:t>
            </a:r>
            <a:r>
              <a:rPr lang="pl-PL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)</a:t>
            </a:r>
            <a:r>
              <a:rPr lang="pl-PL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Portugalskie </a:t>
            </a:r>
            <a:r>
              <a:rPr lang="pl-PL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stowarzyszenie skupiające projektantów i twórców tekstyliów i kostiumów, miedzy innymi kostiumów dla </a:t>
            </a:r>
            <a:r>
              <a:rPr lang="pl-PL" sz="2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teatrów.</a:t>
            </a:r>
            <a:endParaRPr lang="pl-PL" sz="2000" dirty="0">
              <a:solidFill>
                <a:srgbClr val="333333"/>
              </a:solidFill>
              <a:latin typeface="Open Sans"/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pl-PL" sz="2800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pl-PL" sz="2800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3247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053166" y="5742814"/>
            <a:ext cx="6586779" cy="978662"/>
          </a:xfrm>
        </p:spPr>
        <p:txBody>
          <a:bodyPr/>
          <a:lstStyle/>
          <a:p>
            <a:r>
              <a:rPr lang="en-US" dirty="0" smtClean="0"/>
              <a:t>MIĘDZYNARODOWE PARTNERSTWO STRATEGICZNE W EDUKACJI TEKSTYLNO- ODZIEZOWEJ-EDTEX </a:t>
            </a:r>
            <a:endParaRPr lang="pl-PL" dirty="0" smtClean="0"/>
          </a:p>
          <a:p>
            <a:r>
              <a:rPr lang="en-US" dirty="0" smtClean="0"/>
              <a:t>(International Strategic Partnership in Textile Education)</a:t>
            </a:r>
            <a:endParaRPr lang="en-US" dirty="0"/>
          </a:p>
        </p:txBody>
      </p:sp>
      <p:pic>
        <p:nvPicPr>
          <p:cNvPr id="5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373" y="5489315"/>
            <a:ext cx="1506498" cy="1041603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54" y="5742813"/>
            <a:ext cx="2760312" cy="78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7" descr="C:\Users\A\Downloads\logo ckziu krzyw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24090" y="154983"/>
            <a:ext cx="1132113" cy="1162373"/>
          </a:xfrm>
          <a:prstGeom prst="rect">
            <a:avLst/>
          </a:prstGeom>
          <a:noFill/>
        </p:spPr>
      </p:pic>
      <p:sp>
        <p:nvSpPr>
          <p:cNvPr id="2" name="Prostokąt 1"/>
          <p:cNvSpPr/>
          <p:nvPr/>
        </p:nvSpPr>
        <p:spPr>
          <a:xfrm>
            <a:off x="898902" y="154983"/>
            <a:ext cx="62897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Partnerzy projektu </a:t>
            </a:r>
            <a:r>
              <a:rPr lang="pl-PL" sz="36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:</a:t>
            </a:r>
            <a:endParaRPr lang="pl-PL" sz="3600" dirty="0"/>
          </a:p>
        </p:txBody>
      </p:sp>
      <p:sp>
        <p:nvSpPr>
          <p:cNvPr id="3" name="Prostokąt 2"/>
          <p:cNvSpPr/>
          <p:nvPr/>
        </p:nvSpPr>
        <p:spPr>
          <a:xfrm>
            <a:off x="898901" y="929898"/>
            <a:ext cx="9934413" cy="4919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pl-PL" sz="2800" b="1" i="0" dirty="0" smtClean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0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PIOT </a:t>
            </a:r>
            <a:r>
              <a:rPr lang="pl-PL" sz="20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-  Związek Pracodawców Przemysłu Odzieżowego i Tekstylnego w Łodzi. </a:t>
            </a:r>
            <a:r>
              <a:rPr lang="pl-PL" sz="2000" dirty="0" smtClean="0"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Celem </a:t>
            </a:r>
            <a:r>
              <a:rPr lang="pl-PL" sz="2000" dirty="0"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Związku jest reprezentowanie interesów gospodarczych zrzeszonych w nim przedsiębiorców oraz ich związków w zakresie prowadzonej działalności gospodarczej wobec organów państwowych i samorządowych oraz organizacji krajowych </a:t>
            </a:r>
            <a:r>
              <a:rPr lang="pl-PL" sz="2000" dirty="0" smtClean="0"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i </a:t>
            </a:r>
            <a:r>
              <a:rPr lang="pl-PL" sz="2000" dirty="0"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zagranicznych</a:t>
            </a:r>
            <a:r>
              <a:rPr lang="pl-PL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.</a:t>
            </a:r>
            <a:endParaRPr lang="pl-PL" sz="2000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r>
              <a:rPr lang="pl-PL" sz="20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ASECOM</a:t>
            </a:r>
            <a:r>
              <a:rPr lang="pl-PL" sz="20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- </a:t>
            </a:r>
            <a:r>
              <a:rPr lang="pl-PL" sz="2000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Asocación</a:t>
            </a:r>
            <a:r>
              <a:rPr lang="pl-PL" sz="20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pl-PL" sz="2000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Empresas</a:t>
            </a:r>
            <a:r>
              <a:rPr lang="pl-PL" sz="20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pl-PL" sz="2000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Confección</a:t>
            </a:r>
            <a:r>
              <a:rPr lang="pl-PL" sz="20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y Moda de la </a:t>
            </a:r>
            <a:r>
              <a:rPr lang="pl-PL" sz="2000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Comunidad</a:t>
            </a:r>
            <a:r>
              <a:rPr lang="pl-PL" sz="20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pl-PL" sz="2000" b="0" i="0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Madrid</a:t>
            </a:r>
            <a:r>
              <a:rPr lang="pl-PL" sz="20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(Hiszpania)</a:t>
            </a:r>
            <a:r>
              <a:rPr lang="pl-PL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hiszpańskie stowarzyszenie producentów przemysłu odzieżowego i </a:t>
            </a:r>
            <a:r>
              <a:rPr lang="pl-PL" sz="2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modowego.</a:t>
            </a:r>
            <a:endParaRPr lang="pl-PL" sz="2000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endParaRPr lang="pl-PL" sz="2000" b="1" i="0" dirty="0" smtClean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0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SPŠT</a:t>
            </a:r>
            <a:r>
              <a:rPr lang="pl-PL" sz="2000" b="1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pl-PL" sz="2000" dirty="0">
                <a:solidFill>
                  <a:srgbClr val="333333"/>
                </a:solidFill>
                <a:latin typeface="arial" panose="020B0604020202020204" pitchFamily="34" charset="0"/>
              </a:rPr>
              <a:t>- </a:t>
            </a:r>
            <a:r>
              <a:rPr lang="pl-PL" sz="2000" dirty="0" err="1">
                <a:solidFill>
                  <a:srgbClr val="333333"/>
                </a:solidFill>
                <a:latin typeface="arial" panose="020B0604020202020204" pitchFamily="34" charset="0"/>
              </a:rPr>
              <a:t>Středni</a:t>
            </a:r>
            <a:r>
              <a:rPr lang="pl-PL" sz="2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pl-PL" sz="2000" dirty="0" err="1">
                <a:solidFill>
                  <a:srgbClr val="333333"/>
                </a:solidFill>
                <a:latin typeface="arial" panose="020B0604020202020204" pitchFamily="34" charset="0"/>
              </a:rPr>
              <a:t>průmyslova</a:t>
            </a:r>
            <a:r>
              <a:rPr lang="pl-PL" sz="2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pl-PL" sz="2000" dirty="0" err="1">
                <a:solidFill>
                  <a:srgbClr val="333333"/>
                </a:solidFill>
                <a:latin typeface="arial" panose="020B0604020202020204" pitchFamily="34" charset="0"/>
              </a:rPr>
              <a:t>škola</a:t>
            </a:r>
            <a:r>
              <a:rPr lang="pl-PL" sz="2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pl-PL" sz="2000" dirty="0" err="1">
                <a:solidFill>
                  <a:srgbClr val="333333"/>
                </a:solidFill>
                <a:latin typeface="arial" panose="020B0604020202020204" pitchFamily="34" charset="0"/>
              </a:rPr>
              <a:t>textilni</a:t>
            </a:r>
            <a:r>
              <a:rPr lang="pl-PL" sz="2000" dirty="0">
                <a:solidFill>
                  <a:srgbClr val="333333"/>
                </a:solidFill>
                <a:latin typeface="arial" panose="020B0604020202020204" pitchFamily="34" charset="0"/>
              </a:rPr>
              <a:t>, Liberec (Czechy</a:t>
            </a:r>
            <a:r>
              <a:rPr lang="pl-PL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)</a:t>
            </a:r>
            <a:r>
              <a:rPr lang="pl-PL" sz="2000" dirty="0"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- szkoła średnia przemysłu tekstylnego w Libercu, Czechy, szkoła państwowa, nauka trwa 4 lata, kończy się egzaminami maturalnymi i zawodowymi. Szkoła istnieje od 160 lat i jest członkiem ATOK. 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pl-PL" sz="2000" dirty="0">
              <a:solidFill>
                <a:srgbClr val="333333"/>
              </a:solidFill>
              <a:latin typeface="Open Sans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l-PL" sz="2800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39541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053166" y="5742814"/>
            <a:ext cx="6586779" cy="978662"/>
          </a:xfrm>
        </p:spPr>
        <p:txBody>
          <a:bodyPr/>
          <a:lstStyle/>
          <a:p>
            <a:r>
              <a:rPr lang="en-US" dirty="0" smtClean="0"/>
              <a:t>MIĘDZYNARODOWE PARTNERSTWO STRATEGICZNE W EDUKACJI TEKSTYLNO- ODZIEZOWEJ-EDTEX </a:t>
            </a:r>
            <a:endParaRPr lang="pl-PL" dirty="0" smtClean="0"/>
          </a:p>
          <a:p>
            <a:r>
              <a:rPr lang="en-US" dirty="0" smtClean="0"/>
              <a:t>(International Strategic Partnership in Textile Education)</a:t>
            </a:r>
            <a:endParaRPr lang="en-US" dirty="0"/>
          </a:p>
        </p:txBody>
      </p:sp>
      <p:pic>
        <p:nvPicPr>
          <p:cNvPr id="5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373" y="5489315"/>
            <a:ext cx="1506498" cy="1041603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54" y="5742813"/>
            <a:ext cx="2760312" cy="78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7" descr="C:\Users\A\Downloads\logo ckziu krzyw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24090" y="154983"/>
            <a:ext cx="1132113" cy="1162373"/>
          </a:xfrm>
          <a:prstGeom prst="rect">
            <a:avLst/>
          </a:prstGeom>
          <a:noFill/>
        </p:spPr>
      </p:pic>
      <p:sp>
        <p:nvSpPr>
          <p:cNvPr id="2" name="Prostokąt 1"/>
          <p:cNvSpPr/>
          <p:nvPr/>
        </p:nvSpPr>
        <p:spPr>
          <a:xfrm>
            <a:off x="898902" y="154983"/>
            <a:ext cx="62897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Partnerzy projektu </a:t>
            </a:r>
            <a:r>
              <a:rPr lang="pl-PL" sz="36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:</a:t>
            </a:r>
            <a:endParaRPr lang="pl-PL" sz="3600" dirty="0"/>
          </a:p>
        </p:txBody>
      </p:sp>
      <p:sp>
        <p:nvSpPr>
          <p:cNvPr id="3" name="Prostokąt 2"/>
          <p:cNvSpPr/>
          <p:nvPr/>
        </p:nvSpPr>
        <p:spPr>
          <a:xfrm>
            <a:off x="898901" y="929898"/>
            <a:ext cx="9934413" cy="5191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b="1" i="0" dirty="0" smtClean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0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FUENLLANA CENTRO CULTURAL PEDRALTA S.A </a:t>
            </a:r>
            <a:r>
              <a:rPr lang="pl-PL" sz="2000" dirty="0">
                <a:solidFill>
                  <a:srgbClr val="333333"/>
                </a:solidFill>
                <a:latin typeface="arial" panose="020B0604020202020204" pitchFamily="34" charset="0"/>
              </a:rPr>
              <a:t>(Hiszpania)</a:t>
            </a:r>
            <a:r>
              <a:rPr lang="pl-PL" sz="20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hiszpańskie </a:t>
            </a:r>
            <a:r>
              <a:rPr lang="pl-PL" sz="2000" dirty="0"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centrum edukacyjne, mieszczące w swych strukturach </a:t>
            </a:r>
            <a:r>
              <a:rPr lang="pl-PL" sz="2000" dirty="0" err="1"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Instituto</a:t>
            </a:r>
            <a:r>
              <a:rPr lang="pl-PL" sz="2000" dirty="0"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pl-PL" sz="2000" dirty="0" err="1"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Technologico</a:t>
            </a:r>
            <a:r>
              <a:rPr lang="pl-PL" sz="2000" dirty="0"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- szkolę średnią </a:t>
            </a:r>
            <a:r>
              <a:rPr lang="pl-PL" sz="2000" dirty="0" smtClean="0"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kształcąca  </a:t>
            </a:r>
            <a:r>
              <a:rPr lang="pl-PL" sz="2000" dirty="0"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w zakresie mody, gastronomii i służby zdrowia</a:t>
            </a:r>
            <a:r>
              <a:rPr lang="pl-PL" sz="2000" dirty="0" smtClean="0"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pl-PL" sz="2000" b="1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l-PL" sz="20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MODATEX</a:t>
            </a:r>
            <a:r>
              <a:rPr lang="pl-PL" sz="2000" dirty="0">
                <a:solidFill>
                  <a:srgbClr val="333333"/>
                </a:solidFill>
                <a:latin typeface="arial" panose="020B0604020202020204" pitchFamily="34" charset="0"/>
              </a:rPr>
              <a:t> Centro de </a:t>
            </a:r>
            <a:r>
              <a:rPr lang="pl-PL" sz="2000" dirty="0" err="1">
                <a:solidFill>
                  <a:srgbClr val="333333"/>
                </a:solidFill>
                <a:latin typeface="arial" panose="020B0604020202020204" pitchFamily="34" charset="0"/>
              </a:rPr>
              <a:t>Formação</a:t>
            </a:r>
            <a:r>
              <a:rPr lang="pl-PL" sz="2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pl-PL" sz="2000" dirty="0" err="1">
                <a:solidFill>
                  <a:srgbClr val="333333"/>
                </a:solidFill>
                <a:latin typeface="arial" panose="020B0604020202020204" pitchFamily="34" charset="0"/>
              </a:rPr>
              <a:t>Profissional</a:t>
            </a:r>
            <a:r>
              <a:rPr lang="pl-PL" sz="2000" dirty="0">
                <a:solidFill>
                  <a:srgbClr val="333333"/>
                </a:solidFill>
                <a:latin typeface="arial" panose="020B0604020202020204" pitchFamily="34" charset="0"/>
              </a:rPr>
              <a:t> da </a:t>
            </a:r>
            <a:r>
              <a:rPr lang="pl-PL" sz="2000" dirty="0" err="1">
                <a:solidFill>
                  <a:srgbClr val="333333"/>
                </a:solidFill>
                <a:latin typeface="arial" panose="020B0604020202020204" pitchFamily="34" charset="0"/>
              </a:rPr>
              <a:t>Indústria</a:t>
            </a:r>
            <a:r>
              <a:rPr lang="pl-PL" sz="2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pl-PL" sz="2000" dirty="0" err="1">
                <a:solidFill>
                  <a:srgbClr val="333333"/>
                </a:solidFill>
                <a:latin typeface="arial" panose="020B0604020202020204" pitchFamily="34" charset="0"/>
              </a:rPr>
              <a:t>Têxtil,Vestuário</a:t>
            </a:r>
            <a:r>
              <a:rPr lang="pl-PL" sz="2000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pl-PL" sz="2000" dirty="0" err="1">
                <a:solidFill>
                  <a:srgbClr val="333333"/>
                </a:solidFill>
                <a:latin typeface="arial" panose="020B0604020202020204" pitchFamily="34" charset="0"/>
              </a:rPr>
              <a:t>Confeção</a:t>
            </a:r>
            <a:r>
              <a:rPr lang="pl-PL" sz="2000" dirty="0">
                <a:solidFill>
                  <a:srgbClr val="333333"/>
                </a:solidFill>
                <a:latin typeface="arial" panose="020B0604020202020204" pitchFamily="34" charset="0"/>
              </a:rPr>
              <a:t> e </a:t>
            </a:r>
            <a:r>
              <a:rPr lang="pl-PL" sz="2000" dirty="0" err="1">
                <a:solidFill>
                  <a:srgbClr val="333333"/>
                </a:solidFill>
                <a:latin typeface="arial" panose="020B0604020202020204" pitchFamily="34" charset="0"/>
              </a:rPr>
              <a:t>Lanifícios</a:t>
            </a:r>
            <a:r>
              <a:rPr lang="pl-PL" sz="2000" dirty="0">
                <a:solidFill>
                  <a:srgbClr val="333333"/>
                </a:solidFill>
                <a:latin typeface="arial" panose="020B0604020202020204" pitchFamily="34" charset="0"/>
              </a:rPr>
              <a:t>, Portugal  (Portugalia)</a:t>
            </a:r>
            <a:r>
              <a:rPr lang="pl-PL" sz="20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profesjonalne </a:t>
            </a:r>
            <a:r>
              <a:rPr lang="pl-PL" sz="20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centrum szkoleniowe dla przemysłu tekstylnego, odzieżowego, dziewiarskiego i wełnianego- zapewnia usługi szkoleniowe i konsultacyjne dla firm z tego sektora, warsztaty i seminaria, posiada olbrzymie laboratoria do testowania tkanin, specjalizuje się również w uszlachetnianiu tkanin i ich zdobnictwie.</a:t>
            </a:r>
            <a:endParaRPr lang="pl-PL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b="1" i="0" dirty="0" smtClean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l-PL" sz="2800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7883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053166" y="5742814"/>
            <a:ext cx="6586779" cy="978662"/>
          </a:xfrm>
        </p:spPr>
        <p:txBody>
          <a:bodyPr/>
          <a:lstStyle/>
          <a:p>
            <a:r>
              <a:rPr lang="en-US" dirty="0" smtClean="0"/>
              <a:t>MIĘDZYNARODOWE PARTNERSTWO STRATEGICZNE W EDUKACJI TEKSTYLNO- ODZIEZOWEJ-EDTEX </a:t>
            </a:r>
            <a:endParaRPr lang="pl-PL" dirty="0" smtClean="0"/>
          </a:p>
          <a:p>
            <a:r>
              <a:rPr lang="en-US" dirty="0" smtClean="0"/>
              <a:t>(International Strategic Partnership in Textile Education)</a:t>
            </a:r>
            <a:endParaRPr lang="en-US" dirty="0"/>
          </a:p>
        </p:txBody>
      </p:sp>
      <p:pic>
        <p:nvPicPr>
          <p:cNvPr id="5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373" y="5489315"/>
            <a:ext cx="1506498" cy="1041603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54" y="5742813"/>
            <a:ext cx="2760312" cy="78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7" descr="C:\Users\A\Downloads\logo ckziu krzyw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24090" y="154983"/>
            <a:ext cx="1132113" cy="1162373"/>
          </a:xfrm>
          <a:prstGeom prst="rect">
            <a:avLst/>
          </a:prstGeom>
          <a:noFill/>
        </p:spPr>
      </p:pic>
      <p:sp>
        <p:nvSpPr>
          <p:cNvPr id="2" name="Prostokąt 1"/>
          <p:cNvSpPr/>
          <p:nvPr/>
        </p:nvSpPr>
        <p:spPr>
          <a:xfrm>
            <a:off x="640081" y="540416"/>
            <a:ext cx="9640387" cy="1211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PROPONOWANE </a:t>
            </a: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SZKOLENIA   </a:t>
            </a: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RAMACH MOBILNOŚCI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884197"/>
              </p:ext>
            </p:extLst>
          </p:nvPr>
        </p:nvGraphicFramePr>
        <p:xfrm>
          <a:off x="838198" y="1593214"/>
          <a:ext cx="11018004" cy="1509522"/>
        </p:xfrm>
        <a:graphic>
          <a:graphicData uri="http://schemas.openxmlformats.org/drawingml/2006/table">
            <a:tbl>
              <a:tblPr firstRow="1" firstCol="1" bandRow="1"/>
              <a:tblGrid>
                <a:gridCol w="3474208">
                  <a:extLst>
                    <a:ext uri="{9D8B030D-6E8A-4147-A177-3AD203B41FA5}">
                      <a16:colId xmlns:a16="http://schemas.microsoft.com/office/drawing/2014/main" xmlns="" val="2109634826"/>
                    </a:ext>
                  </a:extLst>
                </a:gridCol>
                <a:gridCol w="2806726">
                  <a:extLst>
                    <a:ext uri="{9D8B030D-6E8A-4147-A177-3AD203B41FA5}">
                      <a16:colId xmlns:a16="http://schemas.microsoft.com/office/drawing/2014/main" xmlns="" val="1466615011"/>
                    </a:ext>
                  </a:extLst>
                </a:gridCol>
                <a:gridCol w="4737070">
                  <a:extLst>
                    <a:ext uri="{9D8B030D-6E8A-4147-A177-3AD203B41FA5}">
                      <a16:colId xmlns:a16="http://schemas.microsoft.com/office/drawing/2014/main" xmlns="" val="320645114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000"/>
                        </a:spcAft>
                      </a:pPr>
                      <a:endParaRPr lang="pl-PL" sz="1600" b="1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HAUTE </a:t>
                      </a: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COUTURE Z ELEMENTAMI NO WASTE</a:t>
                      </a: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godzin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Kreatywne  szycie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,</a:t>
                      </a: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dobór materiałów, szwów, wykończenia i dodatków krawieckich ,szycie i </a:t>
                      </a:r>
                      <a:r>
                        <a:rPr lang="pl-PL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wykańczenie</a:t>
                      </a: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ręczne używane w technice </a:t>
                      </a:r>
                      <a:r>
                        <a:rPr lang="pl-PL" sz="1600" i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haute</a:t>
                      </a:r>
                      <a:r>
                        <a:rPr lang="pl-PL" sz="16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i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couture</a:t>
                      </a: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7205075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825504"/>
              </p:ext>
            </p:extLst>
          </p:nvPr>
        </p:nvGraphicFramePr>
        <p:xfrm>
          <a:off x="838198" y="3237643"/>
          <a:ext cx="11018004" cy="1581658"/>
        </p:xfrm>
        <a:graphic>
          <a:graphicData uri="http://schemas.openxmlformats.org/drawingml/2006/table">
            <a:tbl>
              <a:tblPr firstRow="1" firstCol="1" bandRow="1"/>
              <a:tblGrid>
                <a:gridCol w="3524796">
                  <a:extLst>
                    <a:ext uri="{9D8B030D-6E8A-4147-A177-3AD203B41FA5}">
                      <a16:colId xmlns:a16="http://schemas.microsoft.com/office/drawing/2014/main" xmlns="" val="4048609092"/>
                    </a:ext>
                  </a:extLst>
                </a:gridCol>
                <a:gridCol w="2782389">
                  <a:extLst>
                    <a:ext uri="{9D8B030D-6E8A-4147-A177-3AD203B41FA5}">
                      <a16:colId xmlns:a16="http://schemas.microsoft.com/office/drawing/2014/main" xmlns="" val="997117295"/>
                    </a:ext>
                  </a:extLst>
                </a:gridCol>
                <a:gridCol w="4710819">
                  <a:extLst>
                    <a:ext uri="{9D8B030D-6E8A-4147-A177-3AD203B41FA5}">
                      <a16:colId xmlns:a16="http://schemas.microsoft.com/office/drawing/2014/main" xmlns="" val="21169414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VM- VISUAL </a:t>
                      </a:r>
                      <a:r>
                        <a:rPr lang="pl-PL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MERCHANDISER-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20-30 godzin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podstawy marketingu mody: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znajomość aktualnych tendencji w </a:t>
                      </a: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modzie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umiejętności graficzne w postaci obsługi programów typu </a:t>
                      </a: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Corel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umiejętności komunikacyjne</a:t>
                      </a:r>
                    </a:p>
                    <a:p>
                      <a:pPr fontAlgn="base">
                        <a:lnSpc>
                          <a:spcPts val="1350"/>
                        </a:lnSpc>
                        <a:spcAft>
                          <a:spcPts val="450"/>
                        </a:spcAft>
                      </a:pPr>
                      <a:r>
                        <a:rPr lang="pl-PL" sz="1600" dirty="0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kreowanie ekspozycji w przestrzeni sklepowej. 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10427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30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053166" y="5742814"/>
            <a:ext cx="6586779" cy="978662"/>
          </a:xfrm>
        </p:spPr>
        <p:txBody>
          <a:bodyPr/>
          <a:lstStyle/>
          <a:p>
            <a:r>
              <a:rPr lang="en-US" dirty="0" smtClean="0"/>
              <a:t>MIĘDZYNARODOWE PARTNERSTWO STRATEGICZNE W EDUKACJI TEKSTYLNO- ODZIEZOWEJ-EDTEX </a:t>
            </a:r>
            <a:endParaRPr lang="pl-PL" dirty="0" smtClean="0"/>
          </a:p>
          <a:p>
            <a:r>
              <a:rPr lang="en-US" dirty="0" smtClean="0"/>
              <a:t>(International Strategic Partnership in Textile Education)</a:t>
            </a:r>
            <a:endParaRPr lang="en-US" dirty="0"/>
          </a:p>
        </p:txBody>
      </p:sp>
      <p:pic>
        <p:nvPicPr>
          <p:cNvPr id="5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373" y="5489315"/>
            <a:ext cx="1506498" cy="1041603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54" y="5742813"/>
            <a:ext cx="2760312" cy="78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7" descr="C:\Users\A\Downloads\logo ckziu krzyw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24090" y="154983"/>
            <a:ext cx="1132113" cy="1162373"/>
          </a:xfrm>
          <a:prstGeom prst="rect">
            <a:avLst/>
          </a:prstGeom>
          <a:noFill/>
        </p:spPr>
      </p:pic>
      <p:sp>
        <p:nvSpPr>
          <p:cNvPr id="2" name="Prostokąt 1"/>
          <p:cNvSpPr/>
          <p:nvPr/>
        </p:nvSpPr>
        <p:spPr>
          <a:xfrm>
            <a:off x="640081" y="540416"/>
            <a:ext cx="9640387" cy="558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PROPONOWANE </a:t>
            </a: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SZKOLENIA   </a:t>
            </a: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RAMACH MOBILNOŚCI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769649"/>
              </p:ext>
            </p:extLst>
          </p:nvPr>
        </p:nvGraphicFramePr>
        <p:xfrm>
          <a:off x="838198" y="1593214"/>
          <a:ext cx="11018004" cy="2507234"/>
        </p:xfrm>
        <a:graphic>
          <a:graphicData uri="http://schemas.openxmlformats.org/drawingml/2006/table">
            <a:tbl>
              <a:tblPr firstRow="1" firstCol="1" bandRow="1"/>
              <a:tblGrid>
                <a:gridCol w="3474208">
                  <a:extLst>
                    <a:ext uri="{9D8B030D-6E8A-4147-A177-3AD203B41FA5}">
                      <a16:colId xmlns:a16="http://schemas.microsoft.com/office/drawing/2014/main" xmlns="" val="2109634826"/>
                    </a:ext>
                  </a:extLst>
                </a:gridCol>
                <a:gridCol w="2806726">
                  <a:extLst>
                    <a:ext uri="{9D8B030D-6E8A-4147-A177-3AD203B41FA5}">
                      <a16:colId xmlns:a16="http://schemas.microsoft.com/office/drawing/2014/main" xmlns="" val="1466615011"/>
                    </a:ext>
                  </a:extLst>
                </a:gridCol>
                <a:gridCol w="4737070">
                  <a:extLst>
                    <a:ext uri="{9D8B030D-6E8A-4147-A177-3AD203B41FA5}">
                      <a16:colId xmlns:a16="http://schemas.microsoft.com/office/drawing/2014/main" xmlns="" val="320645114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000"/>
                        </a:spcAft>
                      </a:pPr>
                      <a:endParaRPr lang="pl-PL" sz="1600" b="1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 smtClean="0">
                          <a:solidFill>
                            <a:srgbClr val="1A1A1A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FOTOGRAFIA REKLAMOWA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20-30 GODZIN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rgbClr val="1A1A1A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przeprowadzenie reklamowej sesji fotograficznej, komunikacja pomiędzy stroną zamawiającą a stroną realizującą projekty , poznanie etapów produkcji projektów fotograficznych, prezentacja poszczególnych etapów sesji fotograficznej, przygotowanie modelki, przygotowanie planu do zdjęć, - realizacja  sesji modowej, komunikacja z modelką,</a:t>
                      </a:r>
                      <a:br>
                        <a:rPr lang="pl-PL" sz="1600" dirty="0" smtClean="0">
                          <a:solidFill>
                            <a:srgbClr val="1A1A1A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7205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60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053166" y="5742814"/>
            <a:ext cx="6586779" cy="978662"/>
          </a:xfrm>
        </p:spPr>
        <p:txBody>
          <a:bodyPr/>
          <a:lstStyle/>
          <a:p>
            <a:r>
              <a:rPr lang="en-US" dirty="0" smtClean="0"/>
              <a:t>MIĘDZYNARODOWE PARTNERSTWO STRATEGICZNE W EDUKACJI TEKSTYLNO- ODZIEZOWEJ-EDTEX </a:t>
            </a:r>
            <a:endParaRPr lang="pl-PL" dirty="0" smtClean="0"/>
          </a:p>
          <a:p>
            <a:r>
              <a:rPr lang="en-US" dirty="0" smtClean="0"/>
              <a:t>(International Strategic Partnership in Textile Education)</a:t>
            </a:r>
            <a:endParaRPr lang="en-US" dirty="0"/>
          </a:p>
        </p:txBody>
      </p:sp>
      <p:pic>
        <p:nvPicPr>
          <p:cNvPr id="5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373" y="5489315"/>
            <a:ext cx="1506498" cy="1041603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54" y="5742813"/>
            <a:ext cx="2760312" cy="78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7" descr="C:\Users\A\Downloads\logo ckziu krzyw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24090" y="154983"/>
            <a:ext cx="1132113" cy="1162373"/>
          </a:xfrm>
          <a:prstGeom prst="rect">
            <a:avLst/>
          </a:prstGeom>
          <a:noFill/>
        </p:spPr>
      </p:pic>
      <p:sp>
        <p:nvSpPr>
          <p:cNvPr id="8" name="Prostokąt 7"/>
          <p:cNvSpPr/>
          <p:nvPr/>
        </p:nvSpPr>
        <p:spPr>
          <a:xfrm>
            <a:off x="1423851" y="574767"/>
            <a:ext cx="9610020" cy="448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cs-CZ" sz="3600" dirty="0" smtClean="0">
              <a:solidFill>
                <a:srgbClr val="22518A"/>
              </a:solidFill>
              <a:latin typeface="Franklin Gothic Book"/>
            </a:endParaRPr>
          </a:p>
          <a:p>
            <a:pPr marL="571500" lvl="0" indent="-5715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Franklin Gothic Book"/>
              </a:rPr>
              <a:t>KLUCZOWE </a:t>
            </a:r>
            <a:r>
              <a:rPr lang="cs-CZ" sz="3200" dirty="0">
                <a:latin typeface="Franklin Gothic Book"/>
              </a:rPr>
              <a:t>DZIAŁANIA</a:t>
            </a:r>
            <a:r>
              <a:rPr lang="cs-CZ" sz="3200" dirty="0" smtClean="0">
                <a:latin typeface="Franklin Gothic Book"/>
              </a:rPr>
              <a:t>: WSPÓŁPRACA </a:t>
            </a:r>
            <a:r>
              <a:rPr lang="cs-CZ" sz="3200" dirty="0">
                <a:latin typeface="Franklin Gothic Book"/>
              </a:rPr>
              <a:t>W CELU INNOWACJI I WYMIANY DOBRYCH PRAKTYK</a:t>
            </a:r>
            <a:endParaRPr lang="cs-CZ" sz="3200" b="1" dirty="0">
              <a:latin typeface="Franklin Gothic Book"/>
            </a:endParaRPr>
          </a:p>
          <a:p>
            <a:pPr marL="571500" lvl="0" indent="-5715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cs-CZ" sz="3200" dirty="0">
                <a:latin typeface="Franklin Gothic Book"/>
              </a:rPr>
              <a:t>KLUCZOWY OBSZAR: </a:t>
            </a:r>
            <a:r>
              <a:rPr lang="cs-CZ" sz="3200" b="1" dirty="0">
                <a:latin typeface="Franklin Gothic Book"/>
              </a:rPr>
              <a:t>PARTNERSTWO STRATEGICZNE W EDUKACJI I SZKOLENIU ZAWODOWYM</a:t>
            </a:r>
          </a:p>
          <a:p>
            <a:pPr marL="571500" lvl="0" indent="-5715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cs-CZ" sz="3200" dirty="0">
                <a:latin typeface="Franklin Gothic Book"/>
              </a:rPr>
              <a:t>ROZPOCZĘCIE:	       </a:t>
            </a:r>
            <a:r>
              <a:rPr lang="cs-CZ" sz="3200" b="1" dirty="0">
                <a:latin typeface="Franklin Gothic Book"/>
              </a:rPr>
              <a:t>01-12-2016</a:t>
            </a:r>
          </a:p>
          <a:p>
            <a:pPr marL="571500" lvl="0" indent="-5715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cs-CZ" sz="3200" dirty="0">
                <a:latin typeface="Franklin Gothic Book"/>
              </a:rPr>
              <a:t>KONIEC:	                </a:t>
            </a:r>
            <a:r>
              <a:rPr lang="cs-CZ" sz="3200" b="1" dirty="0" smtClean="0">
                <a:latin typeface="Franklin Gothic Book"/>
              </a:rPr>
              <a:t>30-11-2018</a:t>
            </a:r>
            <a:endParaRPr lang="cs-CZ" sz="3200" b="1" dirty="0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64893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432</Words>
  <Application>Microsoft Office PowerPoint</Application>
  <PresentationFormat>Panoramiczny</PresentationFormat>
  <Paragraphs>77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21" baseType="lpstr">
      <vt:lpstr>Arial</vt:lpstr>
      <vt:lpstr>Arial</vt:lpstr>
      <vt:lpstr>Arial Narrow</vt:lpstr>
      <vt:lpstr>Calibri</vt:lpstr>
      <vt:lpstr>Calibri Light</vt:lpstr>
      <vt:lpstr>Franklin Gothic Book</vt:lpstr>
      <vt:lpstr>Georgia</vt:lpstr>
      <vt:lpstr>Open Sans</vt:lpstr>
      <vt:lpstr>Tahoma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Edyta Cyganek</dc:creator>
  <cp:lastModifiedBy>CKZiU</cp:lastModifiedBy>
  <cp:revision>14</cp:revision>
  <dcterms:created xsi:type="dcterms:W3CDTF">2017-11-05T19:56:12Z</dcterms:created>
  <dcterms:modified xsi:type="dcterms:W3CDTF">2017-12-18T09:39:11Z</dcterms:modified>
</cp:coreProperties>
</file>